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6" autoAdjust="0"/>
  </p:normalViewPr>
  <p:slideViewPr>
    <p:cSldViewPr>
      <p:cViewPr>
        <p:scale>
          <a:sx n="72" d="100"/>
          <a:sy n="72" d="100"/>
        </p:scale>
        <p:origin x="-191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93567-F536-465B-8FD8-5D5BC89BAC1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ADE2B-0102-4BE5-91D1-0F78633C7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48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620752-CAEE-437C-9A6B-AE88A0E679D1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Friday, August 19, 2022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9189D4-DE41-45ED-819E-CBC0B9631E86}" type="slidenum">
              <a:rPr lang="en-US" alt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324" y="4941168"/>
            <a:ext cx="7175351" cy="1224136"/>
          </a:xfrm>
        </p:spPr>
        <p:txBody>
          <a:bodyPr anchor="ctr"/>
          <a:lstStyle/>
          <a:p>
            <a:pPr marL="182880" indent="0" algn="ctr">
              <a:buNone/>
            </a:pP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Доклад о правоприменительной практике контрольно-надзорной деятельности Донского МТУ по надзору за ЯРБ </a:t>
            </a:r>
            <a:r>
              <a:rPr lang="ru-RU" sz="1800" b="1" cap="all" dirty="0" err="1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за 6 месяцев 2022 года</a:t>
            </a:r>
            <a:endParaRPr lang="ru-RU" b="1" dirty="0"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64367"/>
            <a:ext cx="6817940" cy="454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35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980728"/>
            <a:ext cx="7200800" cy="4608512"/>
          </a:xfrm>
        </p:spPr>
        <p:txBody>
          <a:bodyPr>
            <a:normAutofit/>
          </a:bodyPr>
          <a:lstStyle/>
          <a:p>
            <a:endParaRPr lang="ru-RU" sz="4400" b="1" i="1" dirty="0" smtClean="0">
              <a:solidFill>
                <a:srgbClr val="05E0DB">
                  <a:lumMod val="40000"/>
                  <a:lumOff val="60000"/>
                </a:srgbClr>
              </a:solidFill>
            </a:endParaRPr>
          </a:p>
          <a:p>
            <a:endParaRPr lang="ru-RU" sz="4400" b="1" i="1" dirty="0">
              <a:solidFill>
                <a:srgbClr val="05E0DB">
                  <a:lumMod val="40000"/>
                  <a:lumOff val="60000"/>
                </a:srgbClr>
              </a:solidFill>
            </a:endParaRPr>
          </a:p>
          <a:p>
            <a:r>
              <a:rPr lang="ru-RU" sz="44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Благодарю за внимание!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44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2208" y="1340767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Донское МТУ по надзору за ЯРБ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функции по контролю и надзору в сфере безопасности при использовании атомной энергии на территории 15-ти субъектов Российской Федерации, входящих в состав 4-х федеральных округов Южного, Северо-Кавказского, Северо-Западного (Кольская АЭС) и Центрального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Нововоронежская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АЭС и РОО, расположенные на территории Воронежской области).</a:t>
            </a:r>
          </a:p>
        </p:txBody>
      </p:sp>
    </p:spTree>
    <p:extLst>
      <p:ext uri="{BB962C8B-B14F-4D97-AF65-F5344CB8AC3E}">
        <p14:creationId xmlns:p14="http://schemas.microsoft.com/office/powerpoint/2010/main" val="38992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20688"/>
            <a:ext cx="7344816" cy="5472608"/>
          </a:xfrm>
        </p:spPr>
        <p:txBody>
          <a:bodyPr/>
          <a:lstStyle/>
          <a:p>
            <a:r>
              <a:rPr lang="ru-RU" sz="2400" b="1" dirty="0"/>
              <a:t>Основные полномочия </a:t>
            </a:r>
            <a:r>
              <a:rPr lang="ru-RU" sz="2400" b="1" dirty="0" smtClean="0"/>
              <a:t>ДМТУ ЯРБ</a:t>
            </a:r>
            <a:r>
              <a:rPr lang="ru-RU" sz="2400" b="1" dirty="0"/>
              <a:t>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3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328" y="1052736"/>
            <a:ext cx="7176118" cy="491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57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208912" cy="5400600"/>
          </a:xfrm>
        </p:spPr>
        <p:txBody>
          <a:bodyPr>
            <a:normAutofit fontScale="55000" lnSpcReduction="20000"/>
          </a:bodyPr>
          <a:lstStyle/>
          <a:p>
            <a:r>
              <a:rPr lang="ru-RU" sz="2900" b="1" dirty="0" smtClean="0"/>
              <a:t>Общие показатели контрольно-надзорной деятельности</a:t>
            </a:r>
          </a:p>
          <a:p>
            <a:r>
              <a:rPr lang="ru-RU" sz="2900" b="1" dirty="0" smtClean="0"/>
              <a:t>Донского МТУ по надзору за ЯРБ </a:t>
            </a:r>
            <a:r>
              <a:rPr lang="ru-RU" sz="2900" b="1" dirty="0" err="1" smtClean="0"/>
              <a:t>Ростехнадзора</a:t>
            </a:r>
            <a:endParaRPr lang="ru-RU" sz="2900" b="1" dirty="0" smtClean="0"/>
          </a:p>
          <a:p>
            <a:endParaRPr lang="ru-RU" sz="2400" dirty="0"/>
          </a:p>
          <a:p>
            <a:pPr lvl="0" indent="450215">
              <a:lnSpc>
                <a:spcPct val="115000"/>
              </a:lnSpc>
              <a:buClr>
                <a:srgbClr val="31B6FD"/>
              </a:buClr>
            </a:pPr>
            <a:r>
              <a:rPr lang="ru-RU" sz="25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 течение 6 месяцев 2022 года Донское МТУ по надзору за ЯРБ </a:t>
            </a:r>
            <a:r>
              <a:rPr lang="ru-RU" sz="25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Ростехнадзора</a:t>
            </a:r>
            <a:r>
              <a:rPr lang="ru-RU" sz="25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осуществляло: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>
              <a:solidFill>
                <a:schemeClr val="tx1"/>
              </a:solidFill>
            </a:endParaRP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надзор за ядерной и радиационной безопасностью, физической защитой, системами учета и контроля ядерных материалов, радиоактивных веществ и </a:t>
            </a:r>
            <a:r>
              <a:rPr lang="ru-RU" sz="26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радиактивных</a:t>
            </a:r>
            <a:r>
              <a:rPr lang="ru-RU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отходов, а также за соблюдением условий действия лицензий: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tx1"/>
                </a:solidFill>
              </a:rPr>
              <a:t>в 4 филиалах АО «Концерн Росэнергоатом»: «</a:t>
            </a:r>
            <a:r>
              <a:rPr lang="ru-RU" sz="2600" dirty="0" err="1">
                <a:solidFill>
                  <a:schemeClr val="tx1"/>
                </a:solidFill>
              </a:rPr>
              <a:t>Нововоронежская</a:t>
            </a:r>
            <a:r>
              <a:rPr lang="ru-RU" sz="2600" dirty="0">
                <a:solidFill>
                  <a:schemeClr val="tx1"/>
                </a:solidFill>
              </a:rPr>
              <a:t> АЭС», «Кольская АЭС», «Ростовская АЭС», «Опытно-демонстрационный инженерный центр по выводу из эксплуатации» (далее – ОДИЦ) (в отношении которых осуществляется режим постоянного государственного надзора на объектах использования атомной энергии</a:t>
            </a:r>
            <a:r>
              <a:rPr lang="ru-RU" sz="2600" dirty="0" smtClean="0">
                <a:solidFill>
                  <a:schemeClr val="tx1"/>
                </a:solidFill>
              </a:rPr>
              <a:t>).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500" dirty="0" smtClean="0">
                <a:solidFill>
                  <a:schemeClr val="bg1"/>
                </a:solidFill>
              </a:rPr>
              <a:t>Так </a:t>
            </a:r>
            <a:r>
              <a:rPr lang="ru-RU" sz="2500" dirty="0">
                <a:solidFill>
                  <a:schemeClr val="bg1"/>
                </a:solidFill>
              </a:rPr>
              <a:t>же постоянный государственный надзор осуществляется на следующих объектах: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tx1"/>
                </a:solidFill>
              </a:rPr>
              <a:t>- Открытое акционерное общество «Гидрометаллургический завод» (ОАО «ГМЗ»);</a:t>
            </a:r>
          </a:p>
          <a:p>
            <a:pPr marL="457200" lvl="0" indent="-457200" algn="just">
              <a:lnSpc>
                <a:spcPct val="115000"/>
              </a:lnSpc>
              <a:buClr>
                <a:srgbClr val="31B6FD"/>
              </a:buClr>
              <a:buFontTx/>
              <a:buChar char="-"/>
            </a:pPr>
            <a:r>
              <a:rPr lang="ru-RU" sz="2600" smtClean="0">
                <a:solidFill>
                  <a:schemeClr val="tx1"/>
                </a:solidFill>
              </a:rPr>
              <a:t>- в </a:t>
            </a:r>
            <a:r>
              <a:rPr lang="ru-RU" sz="2600" dirty="0">
                <a:solidFill>
                  <a:schemeClr val="tx1"/>
                </a:solidFill>
              </a:rPr>
              <a:t>3 филиалах «Южный территориальный округ» федерального государственного унитарного предприятия «Федеральный экологический оператор» (Ростовское, Волгоградское и Грозненское отделение филиала «Южный территориальный округ» ФГУП «ФЭО</a:t>
            </a:r>
            <a:r>
              <a:rPr lang="ru-RU" sz="2600" dirty="0" smtClean="0">
                <a:solidFill>
                  <a:schemeClr val="tx1"/>
                </a:solidFill>
              </a:rPr>
              <a:t>»).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 smtClean="0">
                <a:solidFill>
                  <a:schemeClr val="bg1"/>
                </a:solidFill>
              </a:rPr>
              <a:t>Федеральный </a:t>
            </a:r>
            <a:r>
              <a:rPr lang="ru-RU" sz="2600" dirty="0">
                <a:solidFill>
                  <a:schemeClr val="bg1"/>
                </a:solidFill>
              </a:rPr>
              <a:t>государственный строительный надзор за соблюдением требований технических регламентов, иных нормативных правовых актов и проектной документации осуществляется на 1 объекте капитального строительства: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tx1"/>
                </a:solidFill>
              </a:rPr>
              <a:t>- Центр по производству </a:t>
            </a:r>
            <a:r>
              <a:rPr lang="ru-RU" sz="2600" dirty="0" err="1">
                <a:solidFill>
                  <a:schemeClr val="tx1"/>
                </a:solidFill>
              </a:rPr>
              <a:t>радиофармпрепаратов</a:t>
            </a:r>
            <a:r>
              <a:rPr lang="ru-RU" sz="2600" dirty="0">
                <a:solidFill>
                  <a:schemeClr val="tx1"/>
                </a:solidFill>
              </a:rPr>
              <a:t>, расположенный по адресу: Краснодарский край, Павловский район, станица Павловская, ул. Советская, 64Н.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33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136904" cy="5472608"/>
          </a:xfrm>
        </p:spPr>
        <p:txBody>
          <a:bodyPr>
            <a:normAutofit fontScale="70000" lnSpcReduction="20000"/>
          </a:bodyPr>
          <a:lstStyle/>
          <a:p>
            <a:pPr lvl="0">
              <a:buClr>
                <a:srgbClr val="31B6FD"/>
              </a:buClr>
            </a:pPr>
            <a:endParaRPr lang="ru-RU" b="1" dirty="0" smtClean="0">
              <a:solidFill>
                <a:srgbClr val="FF0000"/>
              </a:solidFill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Надзор за радиационной безопасностью, физической защитой, системой учета и контроля РВ и РАО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 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293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организациях, которые имеют в своем составе 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418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радиационных источника и 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60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пунктов хранения радиоактивных веществ и радиоактивных отходов, из них: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81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организация, имеющая лицензии на сооружение и эксплуатацию радиационных источников и пунктов хранения РВ и РАО;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212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зарегистрированных организаций, осуществляющие деятельность по эксплуатации радиационных источников, содержащих в своем составе только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радионуклидные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источники четвертой и пятой категории радиационной опасности.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 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Осуществляется надзор за соблюдением УДЛ: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в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243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организациях, имеющих лицензии Донского МТУ по надзору за ЯРБ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Ростехнадзора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на следующие виды деятельности: конструирование, изготовление и проектирование оборудования для ядерных установок, сооружение, эксплуатация, вывод из эксплуатации ядерных установок, радиационных источников и другие.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7992888" cy="5472608"/>
          </a:xfrm>
        </p:spPr>
        <p:txBody>
          <a:bodyPr>
            <a:normAutofit fontScale="85000" lnSpcReduction="10000"/>
          </a:bodyPr>
          <a:lstStyle/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sz="1700" dirty="0"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Всего за 6 месяцев 2022 года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в результате проведенных Донским МТУ по надзору за ЯРБ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Ростехнадзора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проверок и контрольно-надзорных мероприятий: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за нарушение условий действия лицензий приостановлено действие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12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лицензий;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выявлено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158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нарушений обязательных требований (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151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- нарушение при осуществлении надзора за ядерной и радиационной безопасностью в ОИАЭ,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7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- нарушений при осуществлении федерального государственного строительного надзора);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выдано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32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предписания для устранения выявленных нарушений (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31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- при осуществлении надзора за ядерной и радиационной безопасностью в ОИАЭ;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-при осуществлении федерального государственного строительного надзора);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привлечены к административной ответственности за административные правонарушения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 виде административного штрафа - 12 должностных лиц и 1 юридическое лицо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(по статьям ч. 1 статьи 9.4 КоАП РФ, ч 1, ч. 2 статьи 9.6 КоАП РФ).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Сумма наложенных штрафов - 465 000  руб. Сумма взысканных штрафов – 465 000 руб.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108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776864" cy="5184576"/>
          </a:xfrm>
        </p:spPr>
        <p:txBody>
          <a:bodyPr/>
          <a:lstStyle/>
          <a:p>
            <a:pPr indent="450215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  <a:cs typeface="Times New Roman"/>
              </a:rPr>
              <a:t>Основными причинами допущенных нарушений и обстоятельств, способствующим их возникновению, явились: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недостаточное знание и/или невыполнение отдельными руководителями и поднадзорных организаций документов системы качества (процедур, положений, инструкций и т.п.);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недостаточный контроль со стороны отдельных руководителей и специалистов за соблюдением требований федеральных норм и правил в ОИАЭ и ненадлежащее исполнение должностных обязанностей ответственными лицами за организацию выполнения УДЛ;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недостаточный контроль со стороны лиц, осуществляющих ведомственный (производственный) контроль безопасности за соблюдением требований федеральных норм и правил в области использования атомной энергии.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962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776864" cy="51845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Надзор за сооружением объектов использования атомной энергии</a:t>
            </a:r>
            <a:endParaRPr lang="ru-RU" dirty="0"/>
          </a:p>
          <a:p>
            <a:r>
              <a:rPr lang="ru-RU" b="1" i="1" dirty="0"/>
              <a:t> </a:t>
            </a:r>
            <a:endParaRPr lang="ru-RU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 6 месяцев 2022 года ОНС ОИАЭ организована и проведена </a:t>
            </a:r>
            <a:r>
              <a:rPr lang="ru-RU" b="1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 проверка 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объектов капитального строительства</a:t>
            </a:r>
            <a:r>
              <a:rPr lang="ru-RU" i="1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Кроме того, проведены 3 контрольных (надзорных) мероприятия без взаимодействия (наблюдение за соответствием обязательных требований).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 6 месяцев 2022 года: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выявлено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7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нарушений;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выдано1 предписание.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Срок выполнения предписания не истек.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Привлечено к административной ответственности за административные правонарушения, предусмотренные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частью 1 статьи 9.4 КоАП РФ, в виде административного штрафа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1 должностное лицо.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180340" indent="4572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Сумма наложенных штрафов –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25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000 руб.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Сумма взысканных штрафов –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25 000 руб.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7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24936" cy="5688632"/>
          </a:xfrm>
        </p:spPr>
        <p:txBody>
          <a:bodyPr>
            <a:normAutofit fontScale="70000" lnSpcReduction="20000"/>
          </a:bodyPr>
          <a:lstStyle/>
          <a:p>
            <a:pPr lvl="0">
              <a:buClr>
                <a:srgbClr val="31B6FD"/>
              </a:buClr>
            </a:pPr>
            <a:r>
              <a:rPr lang="ru-RU" b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Изменения в законодательстве</a:t>
            </a:r>
          </a:p>
          <a:p>
            <a:pPr lvl="0">
              <a:buClr>
                <a:srgbClr val="31B6FD"/>
              </a:buClr>
            </a:pPr>
            <a:r>
              <a:rPr lang="ru-RU" sz="18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За 6 месяцев 2022 года в области использования атомной энергии разработаны и приняты </a:t>
            </a:r>
            <a:r>
              <a:rPr lang="ru-RU" sz="18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следующие нормативно-правовые акты:</a:t>
            </a:r>
          </a:p>
          <a:p>
            <a:pPr lvl="0">
              <a:buClr>
                <a:srgbClr val="31B6FD"/>
              </a:buClr>
            </a:pPr>
            <a:endParaRPr lang="ru-RU" sz="1800" b="1" i="1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+mj-lt"/>
                <a:ea typeface="Calibri"/>
                <a:cs typeface="Times New Roman"/>
              </a:rPr>
              <a:t>НП-025-22.</a:t>
            </a:r>
            <a:r>
              <a:rPr lang="ru-RU" sz="1800" dirty="0">
                <a:latin typeface="+mj-lt"/>
                <a:ea typeface="Calibri"/>
                <a:cs typeface="Times New Roman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Правила безопасности при перевозке радиоактивных материалов на объектах использования атомной </a:t>
            </a:r>
            <a:r>
              <a:rPr lang="ru-RU" sz="1800" dirty="0" smtClean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энергии.</a:t>
            </a:r>
            <a:r>
              <a:rPr lang="ru-RU" sz="1400" dirty="0" smtClean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Утверждены </a:t>
            </a:r>
            <a:r>
              <a:rPr lang="ru-RU" sz="1800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приказом Федеральной службы по экологическому, технологическому и атомному надзору от 25 апреля 2021 года № 145.</a:t>
            </a:r>
            <a:endParaRPr lang="ru-RU" sz="1400" dirty="0">
              <a:solidFill>
                <a:schemeClr val="tx1"/>
              </a:solidFill>
              <a:latin typeface="+mj-lt"/>
              <a:ea typeface="Calibri"/>
              <a:cs typeface="Times New Roman"/>
            </a:endParaRPr>
          </a:p>
          <a:p>
            <a:pPr lvl="0" algn="just">
              <a:buClr>
                <a:srgbClr val="31B6FD"/>
              </a:buClr>
            </a:pP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>
                <a:solidFill>
                  <a:schemeClr val="bg1"/>
                </a:solidFill>
              </a:rPr>
              <a:t>РБ-033-22. </a:t>
            </a:r>
            <a:r>
              <a:rPr lang="ru-RU" sz="1800" dirty="0">
                <a:solidFill>
                  <a:schemeClr val="tx1"/>
                </a:solidFill>
              </a:rPr>
              <a:t>Рекомендации к составу и содержанию отчета по комплексному обследованию судов и других </a:t>
            </a:r>
            <a:r>
              <a:rPr lang="ru-RU" sz="1800" dirty="0" err="1">
                <a:solidFill>
                  <a:schemeClr val="tx1"/>
                </a:solidFill>
              </a:rPr>
              <a:t>плавсредств</a:t>
            </a:r>
            <a:r>
              <a:rPr lang="ru-RU" sz="1800" dirty="0">
                <a:solidFill>
                  <a:schemeClr val="tx1"/>
                </a:solidFill>
              </a:rPr>
              <a:t> с ядерными реакторами и судов атомно-технологического обслуживания при продлении срока их эксплуатации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ru-RU" sz="1800" dirty="0">
                <a:solidFill>
                  <a:schemeClr val="tx1"/>
                </a:solidFill>
              </a:rPr>
              <a:t>Утверждены приказом Федеральной службы по экологическому, технологическому и атомному надзору от 17 января 2022 года № 8.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РБ-045-22</a:t>
            </a:r>
            <a:r>
              <a:rPr lang="ru-RU" sz="1800" dirty="0">
                <a:solidFill>
                  <a:schemeClr val="tx1"/>
                </a:solidFill>
              </a:rPr>
              <a:t>. Динамический мониторинг строительных конструкций объектов использования атомной энергии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ru-RU" sz="1800" dirty="0">
                <a:solidFill>
                  <a:schemeClr val="tx1"/>
                </a:solidFill>
              </a:rPr>
              <a:t>Утверждены приказом Федеральной службы по экологическому, технологическому и атомному надзору от 22 марта 2022 года № 84.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bg1"/>
                </a:solidFill>
              </a:rPr>
              <a:t> РБ-011-22. </a:t>
            </a:r>
            <a:r>
              <a:rPr lang="ru-RU" sz="1800" dirty="0">
                <a:solidFill>
                  <a:schemeClr val="tx1"/>
                </a:solidFill>
              </a:rPr>
              <a:t>Рекомендации по организации и проведению категорирования </a:t>
            </a:r>
            <a:r>
              <a:rPr lang="ru-RU" sz="1800" dirty="0" err="1">
                <a:solidFill>
                  <a:schemeClr val="tx1"/>
                </a:solidFill>
              </a:rPr>
              <a:t>радионуклидных</a:t>
            </a:r>
            <a:r>
              <a:rPr lang="ru-RU" sz="1800" dirty="0">
                <a:solidFill>
                  <a:schemeClr val="tx1"/>
                </a:solidFill>
              </a:rPr>
              <a:t> источников по радиационной </a:t>
            </a:r>
            <a:r>
              <a:rPr lang="ru-RU" sz="1800" dirty="0" smtClean="0">
                <a:solidFill>
                  <a:schemeClr val="tx1"/>
                </a:solidFill>
              </a:rPr>
              <a:t>опасности. Утверждены </a:t>
            </a:r>
            <a:r>
              <a:rPr lang="ru-RU" sz="1800" dirty="0">
                <a:solidFill>
                  <a:schemeClr val="tx1"/>
                </a:solidFill>
              </a:rPr>
              <a:t>приказом Федеральной службы по экологическому, технологическому и атомному надзору от 16 февраля 2022 года № 44.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bg1"/>
                </a:solidFill>
              </a:rPr>
              <a:t>РБ-007-22. </a:t>
            </a:r>
            <a:r>
              <a:rPr lang="ru-RU" sz="1800" dirty="0">
                <a:solidFill>
                  <a:schemeClr val="tx1"/>
                </a:solidFill>
              </a:rPr>
              <a:t>Учет </a:t>
            </a:r>
            <a:r>
              <a:rPr lang="ru-RU" sz="1800" dirty="0" err="1">
                <a:solidFill>
                  <a:schemeClr val="tx1"/>
                </a:solidFill>
              </a:rPr>
              <a:t>флюенса</a:t>
            </a:r>
            <a:r>
              <a:rPr lang="ru-RU" sz="1800" dirty="0">
                <a:solidFill>
                  <a:schemeClr val="tx1"/>
                </a:solidFill>
              </a:rPr>
              <a:t> быстрых нейтронов на корпусах и образцах-свидетелях ВВЭР для последующего прогнозирования радиационного ресурса </a:t>
            </a:r>
            <a:r>
              <a:rPr lang="ru-RU" sz="1800" dirty="0" smtClean="0">
                <a:solidFill>
                  <a:schemeClr val="tx1"/>
                </a:solidFill>
              </a:rPr>
              <a:t>корпусов. Утверждено </a:t>
            </a:r>
            <a:r>
              <a:rPr lang="ru-RU" sz="1800" dirty="0">
                <a:solidFill>
                  <a:schemeClr val="tx1"/>
                </a:solidFill>
              </a:rPr>
              <a:t>приказом Федеральной службы по экологическому, технологическому и атомному надзору от 15 марта 2022 г. № 79.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bg1"/>
                </a:solidFill>
              </a:rPr>
              <a:t>П-01-01-2021. </a:t>
            </a:r>
            <a:r>
              <a:rPr lang="ru-RU" sz="1800" dirty="0">
                <a:solidFill>
                  <a:schemeClr val="tx1"/>
                </a:solidFill>
              </a:rPr>
              <a:t>Перечень нормативных правовых актов и нормативных документов, относящихся к сфере деятельности Федеральной службы по экологическому, технологическому и атомному надзору. Раздел II: Государственное регулирование безопасности при использовании атомной </a:t>
            </a:r>
            <a:r>
              <a:rPr lang="ru-RU" sz="1800" dirty="0" smtClean="0">
                <a:solidFill>
                  <a:schemeClr val="tx1"/>
                </a:solidFill>
              </a:rPr>
              <a:t>энергии. Утверждено </a:t>
            </a:r>
            <a:r>
              <a:rPr lang="ru-RU" sz="1800" dirty="0">
                <a:solidFill>
                  <a:schemeClr val="tx1"/>
                </a:solidFill>
              </a:rPr>
              <a:t>приказом Федеральной службы по экологическому, технологическому и атомному надзору от 4 февраля 2022 г. № 33.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bg1"/>
                </a:solidFill>
              </a:rPr>
              <a:t>Методические рекомендации</a:t>
            </a:r>
            <a:r>
              <a:rPr lang="ru-RU" sz="1800" dirty="0">
                <a:solidFill>
                  <a:schemeClr val="tx1"/>
                </a:solidFill>
              </a:rPr>
              <a:t> по осуществлению постоянного государственного надзора на исследовательских ядерных </a:t>
            </a:r>
            <a:r>
              <a:rPr lang="ru-RU" sz="1800" dirty="0" smtClean="0">
                <a:solidFill>
                  <a:schemeClr val="tx1"/>
                </a:solidFill>
              </a:rPr>
              <a:t>установках. Утверждены </a:t>
            </a:r>
            <a:r>
              <a:rPr lang="ru-RU" sz="1800" dirty="0">
                <a:solidFill>
                  <a:schemeClr val="tx1"/>
                </a:solidFill>
              </a:rPr>
              <a:t>приказом Федеральной службы по экологическому, </a:t>
            </a:r>
            <a:r>
              <a:rPr lang="ru-RU" sz="1800" dirty="0" smtClean="0">
                <a:solidFill>
                  <a:schemeClr val="tx1"/>
                </a:solidFill>
              </a:rPr>
              <a:t>технологическому </a:t>
            </a:r>
            <a:r>
              <a:rPr lang="ru-RU" sz="1800" dirty="0">
                <a:solidFill>
                  <a:schemeClr val="tx1"/>
                </a:solidFill>
              </a:rPr>
              <a:t>и атомному надзору от 11 февраля 2022 года № 37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27.05.2022 выпущено Решение № 1-8/49Пр «О временных мерах проведения оценки соответствия импортной продукции для атомных станций Российской Федерации в форме экспертизы технической документации».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 15.06.2022 выпущено Решение № 1-8/57Пр «О временных мерах проведения оценки соответствия импортной продукции для атомных станций Российской Федерации в формах приемки и испытаний».</a:t>
            </a:r>
          </a:p>
          <a:p>
            <a:pPr lvl="0" algn="just">
              <a:buClr>
                <a:srgbClr val="31B6FD"/>
              </a:buClr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639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1376</TotalTime>
  <Words>928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Доклад о правоприменительной практике контрольно-надзорной деятельности Донского МТУ по надзору за ЯРБ Ростехнадзора  за 6 месяцев 2022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контрольно-надзорной деятельности за истекший период 2021 года Донского МТУ по надзору за ЯРБ Ростехнадзора.  ПРОБЛЕМНЫЕ ВОПРОСЫ.</dc:title>
  <dc:creator>Левечко Виктория Владимировна</dc:creator>
  <cp:lastModifiedBy>Гарманова Маргарита Петровна</cp:lastModifiedBy>
  <cp:revision>57</cp:revision>
  <cp:lastPrinted>2022-08-17T07:15:39Z</cp:lastPrinted>
  <dcterms:created xsi:type="dcterms:W3CDTF">2021-11-03T08:27:49Z</dcterms:created>
  <dcterms:modified xsi:type="dcterms:W3CDTF">2022-08-19T06:15:38Z</dcterms:modified>
</cp:coreProperties>
</file>